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73" r:id="rId3"/>
    <p:sldId id="279" r:id="rId4"/>
    <p:sldId id="276" r:id="rId5"/>
    <p:sldId id="280" r:id="rId6"/>
    <p:sldId id="283" r:id="rId7"/>
    <p:sldId id="284" r:id="rId8"/>
    <p:sldId id="285" r:id="rId9"/>
    <p:sldId id="278" r:id="rId10"/>
    <p:sldId id="286" r:id="rId11"/>
    <p:sldId id="287" r:id="rId12"/>
    <p:sldId id="290" r:id="rId13"/>
    <p:sldId id="289" r:id="rId14"/>
    <p:sldId id="291" r:id="rId15"/>
    <p:sldId id="292" r:id="rId16"/>
    <p:sldId id="293" r:id="rId17"/>
    <p:sldId id="294" r:id="rId18"/>
    <p:sldId id="295" r:id="rId19"/>
    <p:sldId id="297" r:id="rId20"/>
    <p:sldId id="263" r:id="rId21"/>
    <p:sldId id="262" r:id="rId22"/>
    <p:sldId id="264" r:id="rId23"/>
    <p:sldId id="300" r:id="rId24"/>
    <p:sldId id="301" r:id="rId25"/>
    <p:sldId id="268" r:id="rId26"/>
    <p:sldId id="30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9" autoAdjust="0"/>
    <p:restoredTop sz="94660" autoAdjust="0"/>
  </p:normalViewPr>
  <p:slideViewPr>
    <p:cSldViewPr>
      <p:cViewPr varScale="1">
        <p:scale>
          <a:sx n="87" d="100"/>
          <a:sy n="87" d="100"/>
        </p:scale>
        <p:origin x="-1613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cad=rja&amp;uact=8&amp;ved=2ahUKEwiYz5rYopz9AhWHjYsKHeo9DtQQFnoECBkQAQ&amp;url=http://www.nbuv.gov.ua/&amp;usg=AOvVaw16LvPL_W8jy1dosQQCnU3u" TargetMode="External"/><Relationship Id="rId2" Type="http://schemas.openxmlformats.org/officeDocument/2006/relationships/hyperlink" Target="https://www.google.com/url?sa=t&amp;rct=j&amp;q=&amp;esrc=s&amp;source=web&amp;cd=&amp;ved=2ahUKEwjp7ZSuppz9AhVji8MKHfC0C6oQFnoECBUQAQ&amp;url=https://www.dnpb.gov.ua/&amp;usg=AOvVaw3N31D-H4xXY0HrvjmKJOcb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google.com/url?sa=t&amp;rct=j&amp;q=&amp;esrc=s&amp;source=web&amp;cd=&amp;cad=rja&amp;uact=8&amp;ved=2ahUKEwiv2JyYp5z9AhUExosKHdDbCtAQFnoECBYQAQ&amp;url=http://odnb.odessa.ua/&amp;usg=AOvVaw1_mUf_jo4OzybdhF0zNFF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dnb.odessa.ua/blogs/ticke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odnb.odessa.ua/cabinet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academstudies.volyn.ua/index.php/pedagogy/homepage" TargetMode="External"/><Relationship Id="rId2" Type="http://schemas.openxmlformats.org/officeDocument/2006/relationships/hyperlink" Target="https://visnyk.naps.gov.ua/index.php/journa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16632"/>
            <a:ext cx="75608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>
                <a:solidFill>
                  <a:srgbClr val="7030A0"/>
                </a:solidFill>
                <a:latin typeface="Arial Black" pitchFamily="34" charset="0"/>
              </a:rPr>
              <a:t>Використання електронних ресурсів бібліотек-партнерів</a:t>
            </a:r>
            <a:endParaRPr lang="ru-RU" sz="32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193851"/>
            <a:ext cx="58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2"/>
              </a:rPr>
              <a:t/>
            </a:r>
            <a:br>
              <a:rPr lang="ru-RU" dirty="0">
                <a:hlinkClick r:id="rId2"/>
              </a:rPr>
            </a:br>
            <a:endParaRPr lang="ru-RU" dirty="0" smtClean="0">
              <a:hlinkClick r:id="rId2"/>
            </a:endParaRPr>
          </a:p>
          <a:p>
            <a:r>
              <a:rPr lang="ru-RU" b="1" dirty="0" smtClean="0">
                <a:hlinkClick r:id="rId2"/>
              </a:rPr>
              <a:t>ДНПБ </a:t>
            </a:r>
            <a:r>
              <a:rPr lang="ru-RU" b="1" dirty="0" err="1">
                <a:hlinkClick r:id="rId2"/>
              </a:rPr>
              <a:t>України</a:t>
            </a:r>
            <a:r>
              <a:rPr lang="ru-RU" b="1" dirty="0">
                <a:hlinkClick r:id="rId2"/>
              </a:rPr>
              <a:t> </a:t>
            </a:r>
            <a:r>
              <a:rPr lang="ru-RU" b="1" dirty="0" err="1">
                <a:hlinkClick r:id="rId2"/>
              </a:rPr>
              <a:t>ім</a:t>
            </a:r>
            <a:r>
              <a:rPr lang="ru-RU" b="1" dirty="0">
                <a:hlinkClick r:id="rId2"/>
              </a:rPr>
              <a:t>. В. О. </a:t>
            </a:r>
            <a:r>
              <a:rPr lang="ru-RU" b="1" dirty="0" err="1">
                <a:hlinkClick r:id="rId2"/>
              </a:rPr>
              <a:t>Сухомлинського</a:t>
            </a:r>
            <a:endParaRPr lang="ru-RU" b="1" dirty="0">
              <a:hlinkClick r:id="rId2"/>
            </a:endParaRPr>
          </a:p>
          <a:p>
            <a:r>
              <a:rPr lang="ru-RU" i="1" dirty="0">
                <a:hlinkClick r:id="rId2"/>
              </a:rPr>
              <a:t>https://www.dnpb.gov.ua</a:t>
            </a:r>
            <a:endParaRPr lang="ru-RU" dirty="0">
              <a:hlinkClick r:id="rId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394180"/>
            <a:ext cx="60486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 smtClean="0">
              <a:hlinkClick r:id="rId3"/>
            </a:endParaRPr>
          </a:p>
          <a:p>
            <a:r>
              <a:rPr lang="uk-UA" b="1" dirty="0" smtClean="0">
                <a:hlinkClick r:id="rId3"/>
              </a:rPr>
              <a:t>Національна </a:t>
            </a:r>
            <a:r>
              <a:rPr lang="uk-UA" b="1" dirty="0">
                <a:hlinkClick r:id="rId3"/>
              </a:rPr>
              <a:t>бібліотека України імені В. І. Вернадського</a:t>
            </a:r>
          </a:p>
          <a:p>
            <a:r>
              <a:rPr lang="en-US" i="1" dirty="0">
                <a:hlinkClick r:id="rId3"/>
              </a:rPr>
              <a:t>http://</a:t>
            </a:r>
            <a:r>
              <a:rPr lang="en-US" i="1" dirty="0" smtClean="0">
                <a:hlinkClick r:id="rId3"/>
              </a:rPr>
              <a:t>www.nbuv.gov.ua</a:t>
            </a:r>
            <a:endParaRPr lang="uk-UA" i="1" dirty="0" smtClean="0">
              <a:hlinkClick r:id="rId3"/>
            </a:endParaRPr>
          </a:p>
          <a:p>
            <a:endParaRPr lang="uk-UA" i="1" dirty="0">
              <a:hlinkClick r:id="rId3"/>
            </a:endParaRPr>
          </a:p>
          <a:p>
            <a:r>
              <a:rPr lang="ru-RU" b="1" dirty="0" err="1">
                <a:hlinkClick r:id="rId4"/>
              </a:rPr>
              <a:t>Одеська</a:t>
            </a:r>
            <a:r>
              <a:rPr lang="ru-RU" b="1" dirty="0">
                <a:hlinkClick r:id="rId4"/>
              </a:rPr>
              <a:t> </a:t>
            </a:r>
            <a:r>
              <a:rPr lang="ru-RU" b="1" dirty="0" err="1">
                <a:hlinkClick r:id="rId4"/>
              </a:rPr>
              <a:t>національна</a:t>
            </a:r>
            <a:r>
              <a:rPr lang="ru-RU" b="1" dirty="0">
                <a:hlinkClick r:id="rId4"/>
              </a:rPr>
              <a:t> </a:t>
            </a:r>
            <a:r>
              <a:rPr lang="ru-RU" b="1" dirty="0" err="1">
                <a:hlinkClick r:id="rId4"/>
              </a:rPr>
              <a:t>наукова</a:t>
            </a:r>
            <a:r>
              <a:rPr lang="ru-RU" b="1" dirty="0">
                <a:hlinkClick r:id="rId4"/>
              </a:rPr>
              <a:t> </a:t>
            </a:r>
            <a:r>
              <a:rPr lang="ru-RU" b="1" dirty="0" err="1">
                <a:hlinkClick r:id="rId4"/>
              </a:rPr>
              <a:t>бібліотека</a:t>
            </a:r>
            <a:r>
              <a:rPr lang="ru-RU" b="1" dirty="0">
                <a:hlinkClick r:id="rId4"/>
              </a:rPr>
              <a:t> </a:t>
            </a:r>
            <a:r>
              <a:rPr lang="ru-RU" i="1" dirty="0">
                <a:hlinkClick r:id="rId4"/>
              </a:rPr>
              <a:t>http://odnb.odessa.ua</a:t>
            </a:r>
            <a:endParaRPr lang="ru-RU" dirty="0">
              <a:hlinkClick r:id="rId4"/>
            </a:endParaRPr>
          </a:p>
          <a:p>
            <a:endParaRPr lang="en-US" dirty="0">
              <a:hlinkClick r:id="rId3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412776"/>
            <a:ext cx="5814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/>
            </a:r>
            <a:br>
              <a:rPr lang="ru-RU" dirty="0">
                <a:hlinkClick r:id="rId4"/>
              </a:rPr>
            </a:br>
            <a:endParaRPr lang="ru-RU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262943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44000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515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8"/>
            <a:ext cx="9195985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1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68341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424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52106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9213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10" y="332656"/>
            <a:ext cx="9040326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061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76672"/>
            <a:ext cx="8784298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725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36712"/>
            <a:ext cx="8793412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197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08504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769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" y="548680"/>
            <a:ext cx="9097018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93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39472" cy="72008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  <a:latin typeface="+mn-lt"/>
              </a:rPr>
              <a:t>Приклад, попередній перегляд</a:t>
            </a:r>
            <a:endParaRPr lang="ru-RU" sz="2400" b="1" dirty="0">
              <a:solidFill>
                <a:srgbClr val="7030A0"/>
              </a:solidFill>
              <a:latin typeface="+mn-lt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036496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05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22" y="908720"/>
            <a:ext cx="9247674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504" y="0"/>
            <a:ext cx="8655496" cy="90872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+mn-lt"/>
              </a:rPr>
              <a:t>Головна </a:t>
            </a:r>
            <a:r>
              <a:rPr lang="ru-RU" sz="3200" b="1" dirty="0" err="1" smtClean="0">
                <a:solidFill>
                  <a:srgbClr val="7030A0"/>
                </a:solidFill>
                <a:latin typeface="+mn-lt"/>
              </a:rPr>
              <a:t>сторінка</a:t>
            </a:r>
            <a:endParaRPr lang="ru-RU" sz="3200" b="1" dirty="0">
              <a:solidFill>
                <a:srgbClr val="703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698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3" y="260648"/>
            <a:ext cx="8832981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44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74" y="3588460"/>
            <a:ext cx="5812516" cy="326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520" y="185758"/>
            <a:ext cx="2736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7030A0"/>
                </a:solidFill>
                <a:latin typeface="Arial Black" pitchFamily="34" charset="0"/>
              </a:rPr>
              <a:t>Віртуальні</a:t>
            </a:r>
            <a:r>
              <a:rPr lang="ru-RU" sz="2000" b="1" dirty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ru-RU" sz="2000" b="1" dirty="0" err="1">
                <a:solidFill>
                  <a:srgbClr val="7030A0"/>
                </a:solidFill>
                <a:latin typeface="Arial Black" pitchFamily="34" charset="0"/>
              </a:rPr>
              <a:t>сервіси</a:t>
            </a:r>
            <a:endParaRPr lang="ru-RU" sz="20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5758"/>
            <a:ext cx="5893780" cy="331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107501" y="3354849"/>
            <a:ext cx="2808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7030A0"/>
                </a:solidFill>
                <a:hlinkClick r:id="rId4"/>
              </a:rPr>
              <a:t>Реєстрація</a:t>
            </a:r>
            <a:r>
              <a:rPr lang="ru-RU" sz="2000" dirty="0">
                <a:solidFill>
                  <a:srgbClr val="7030A0"/>
                </a:solidFill>
                <a:hlinkClick r:id="rId4"/>
              </a:rPr>
              <a:t> </a:t>
            </a:r>
            <a:r>
              <a:rPr lang="ru-RU" sz="2000" dirty="0" err="1">
                <a:solidFill>
                  <a:srgbClr val="7030A0"/>
                </a:solidFill>
                <a:hlinkClick r:id="rId4"/>
              </a:rPr>
              <a:t>користувача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1027026" y="2420888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2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1" y="1124744"/>
            <a:ext cx="8856982" cy="498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48680"/>
            <a:ext cx="71287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Arial Black" pitchFamily="34" charset="0"/>
                <a:hlinkClick r:id="rId3"/>
              </a:rPr>
              <a:t>Особистий</a:t>
            </a:r>
            <a:r>
              <a:rPr lang="ru-RU" sz="2000" dirty="0">
                <a:solidFill>
                  <a:srgbClr val="002060"/>
                </a:solidFill>
                <a:latin typeface="Arial Black" pitchFamily="34" charset="0"/>
                <a:hlinkClick r:id="rId3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itchFamily="34" charset="0"/>
                <a:hlinkClick r:id="rId3"/>
              </a:rPr>
              <a:t>кабінет</a:t>
            </a:r>
            <a:r>
              <a:rPr lang="ru-RU" sz="2000" dirty="0">
                <a:solidFill>
                  <a:srgbClr val="002060"/>
                </a:solidFill>
                <a:latin typeface="Arial Black" pitchFamily="34" charset="0"/>
                <a:hlinkClick r:id="rId3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Arial Black" pitchFamily="34" charset="0"/>
                <a:hlinkClick r:id="rId3"/>
              </a:rPr>
              <a:t>користувача</a:t>
            </a: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63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68341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875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33792" cy="504056"/>
          </a:xfrm>
        </p:spPr>
        <p:txBody>
          <a:bodyPr>
            <a:normAutofit fontScale="90000"/>
          </a:bodyPr>
          <a:lstStyle/>
          <a:p>
            <a:r>
              <a:rPr lang="uk-UA" sz="3200" dirty="0" smtClean="0">
                <a:solidFill>
                  <a:srgbClr val="7030A0"/>
                </a:solidFill>
              </a:rPr>
              <a:t>Приклад, бібліографічний опис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836712"/>
            <a:ext cx="9036496" cy="601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805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08504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80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254"/>
            <a:ext cx="9144000" cy="6276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810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655496" cy="1440160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rgbClr val="7030A0"/>
                </a:solidFill>
              </a:rPr>
              <a:t>Ресурси:</a:t>
            </a:r>
            <a:br>
              <a:rPr lang="uk-UA" sz="3200" b="1" dirty="0" smtClean="0">
                <a:solidFill>
                  <a:srgbClr val="7030A0"/>
                </a:solidFill>
              </a:rPr>
            </a:br>
            <a:r>
              <a:rPr lang="uk-UA" sz="3200" b="1" dirty="0" smtClean="0">
                <a:solidFill>
                  <a:srgbClr val="7030A0"/>
                </a:solidFill>
              </a:rPr>
              <a:t>приклад, Наукова періодика України </a:t>
            </a:r>
            <a:r>
              <a:rPr lang="uk-UA" sz="3200" b="1" dirty="0" err="1" smtClean="0">
                <a:solidFill>
                  <a:srgbClr val="7030A0"/>
                </a:solidFill>
              </a:rPr>
              <a:t>онлайн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1700808"/>
            <a:ext cx="889214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11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0" y="862191"/>
            <a:ext cx="9112170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688"/>
            <a:ext cx="8089776" cy="749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674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83488" cy="13681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hlinkClick r:id="rId2"/>
              </a:rPr>
              <a:t>Приклад, </a:t>
            </a:r>
            <a:r>
              <a:rPr lang="ru-RU" sz="3200" b="1" dirty="0" err="1">
                <a:hlinkClick r:id="rId3"/>
              </a:rPr>
              <a:t>Академічні</a:t>
            </a:r>
            <a:r>
              <a:rPr lang="ru-RU" sz="3200" b="1" dirty="0">
                <a:hlinkClick r:id="rId3"/>
              </a:rPr>
              <a:t> </a:t>
            </a:r>
            <a:r>
              <a:rPr lang="ru-RU" sz="3200" b="1" dirty="0" err="1">
                <a:hlinkClick r:id="rId3"/>
              </a:rPr>
              <a:t>студії</a:t>
            </a:r>
            <a:r>
              <a:rPr lang="ru-RU" sz="3200" b="1" dirty="0">
                <a:hlinkClick r:id="rId3"/>
              </a:rPr>
              <a:t>.</a:t>
            </a:r>
            <a:r>
              <a:rPr lang="ru-RU" sz="3200" dirty="0">
                <a:hlinkClick r:id="rId3"/>
              </a:rPr>
              <a:t> </a:t>
            </a:r>
            <a:r>
              <a:rPr lang="ru-RU" sz="3200" b="1" dirty="0" err="1">
                <a:hlinkClick r:id="rId3"/>
              </a:rPr>
              <a:t>Серія</a:t>
            </a:r>
            <a:r>
              <a:rPr lang="ru-RU" sz="3200" b="1" dirty="0">
                <a:hlinkClick r:id="rId3"/>
              </a:rPr>
              <a:t> : </a:t>
            </a:r>
            <a:r>
              <a:rPr lang="ru-RU" sz="3200" b="1" dirty="0" err="1">
                <a:hlinkClick r:id="rId3"/>
              </a:rPr>
              <a:t>Педагогіка</a:t>
            </a:r>
            <a:r>
              <a:rPr lang="ru-RU" sz="3200" dirty="0"/>
              <a:t> </a:t>
            </a:r>
            <a:r>
              <a:rPr lang="ru-RU" sz="2000" dirty="0">
                <a:latin typeface="+mn-lt"/>
              </a:rPr>
              <a:t>(</a:t>
            </a:r>
            <a:r>
              <a:rPr lang="ru-RU" sz="2000" dirty="0" err="1">
                <a:latin typeface="+mn-lt"/>
              </a:rPr>
              <a:t>Комунальний</a:t>
            </a:r>
            <a:r>
              <a:rPr lang="ru-RU" sz="2000" dirty="0">
                <a:latin typeface="+mn-lt"/>
              </a:rPr>
              <a:t> заклад </a:t>
            </a:r>
            <a:r>
              <a:rPr lang="ru-RU" sz="2000" dirty="0" err="1">
                <a:latin typeface="+mn-lt"/>
              </a:rPr>
              <a:t>вищої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освіти</a:t>
            </a:r>
            <a:r>
              <a:rPr lang="ru-RU" sz="2000" dirty="0">
                <a:latin typeface="+mn-lt"/>
              </a:rPr>
              <a:t> «</a:t>
            </a:r>
            <a:r>
              <a:rPr lang="ru-RU" sz="2000" dirty="0" err="1">
                <a:latin typeface="+mn-lt"/>
              </a:rPr>
              <a:t>Луцький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педагогічний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коледж</a:t>
            </a:r>
            <a:r>
              <a:rPr lang="ru-RU" sz="2000" dirty="0">
                <a:latin typeface="+mn-lt"/>
              </a:rPr>
              <a:t>» </a:t>
            </a:r>
            <a:r>
              <a:rPr lang="ru-RU" sz="2000" dirty="0" err="1">
                <a:latin typeface="+mn-lt"/>
              </a:rPr>
              <a:t>Волинської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err="1">
                <a:latin typeface="+mn-lt"/>
              </a:rPr>
              <a:t>обласної</a:t>
            </a:r>
            <a:r>
              <a:rPr lang="ru-RU" sz="2000" dirty="0">
                <a:latin typeface="+mn-lt"/>
              </a:rPr>
              <a:t> </a:t>
            </a:r>
            <a:r>
              <a:rPr lang="ru-RU" sz="2000" dirty="0" smtClean="0">
                <a:latin typeface="+mn-lt"/>
              </a:rPr>
              <a:t>ради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8656285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171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2178"/>
            <a:ext cx="9144000" cy="609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44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08504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699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2696"/>
            <a:ext cx="9040327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578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230" y="692696"/>
            <a:ext cx="9250229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19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1983</TotalTime>
  <Words>63</Words>
  <Application>Microsoft Office PowerPoint</Application>
  <PresentationFormat>Экран (4:3)</PresentationFormat>
  <Paragraphs>18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Поток</vt:lpstr>
      <vt:lpstr>Презентация PowerPoint</vt:lpstr>
      <vt:lpstr>Головна сторінка</vt:lpstr>
      <vt:lpstr>Ресурси: приклад, Наукова періодика України онлайн</vt:lpstr>
      <vt:lpstr>Презентация PowerPoint</vt:lpstr>
      <vt:lpstr>Приклад, Академічні студії. Серія : Педагогіка (Комунальний заклад вищої освіти «Луцький педагогічний коледж» Волинської обласної ради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Приклад, попередній перегляд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Приклад, бібліографічний опис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52</cp:revision>
  <dcterms:created xsi:type="dcterms:W3CDTF">2023-01-31T12:43:12Z</dcterms:created>
  <dcterms:modified xsi:type="dcterms:W3CDTF">2023-02-19T15:08:22Z</dcterms:modified>
</cp:coreProperties>
</file>